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73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70" r:id="rId19"/>
    <p:sldId id="271" r:id="rId20"/>
    <p:sldId id="272" r:id="rId21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Lato" panose="020F0502020204030203" pitchFamily="34" charset="0"/>
      <p:regular r:id="rId28"/>
      <p:bold r:id="rId29"/>
      <p:italic r:id="rId30"/>
      <p:boldItalic r:id="rId31"/>
    </p:embeddedFont>
    <p:embeddedFont>
      <p:font typeface="Montserrat" panose="00000500000000000000" pitchFamily="50" charset="0"/>
      <p:regular r:id="rId32"/>
      <p:bold r:id="rId33"/>
    </p:embeddedFont>
    <p:embeddedFont>
      <p:font typeface="Segoe UI" panose="020B0502040204020203" pitchFamily="34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006FA6"/>
    <a:srgbClr val="E6E6E6"/>
    <a:srgbClr val="666666"/>
    <a:srgbClr val="33363B"/>
    <a:srgbClr val="0495FE"/>
    <a:srgbClr val="12A7E1"/>
    <a:srgbClr val="4EC1B2"/>
    <a:srgbClr val="FF9D4C"/>
    <a:srgbClr val="F97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0443" autoAdjust="0"/>
  </p:normalViewPr>
  <p:slideViewPr>
    <p:cSldViewPr snapToGrid="0">
      <p:cViewPr varScale="1">
        <p:scale>
          <a:sx n="54" d="100"/>
          <a:sy n="54" d="100"/>
        </p:scale>
        <p:origin x="1260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1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EF37ED-90F5-4EAF-98A6-55B7F0E1EFCE}" type="datetimeFigureOut">
              <a:rPr lang="en-IN" smtClean="0"/>
              <a:t>20-09-2017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BA1C63-4A19-4F29-92CF-3B41E46C3E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3186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6BC237-54E6-445A-A7FA-512DE34CCA1B}" type="datetimeFigureOut">
              <a:rPr lang="en-IN" smtClean="0"/>
              <a:t>20-09-2017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EEA90-197E-479D-89C5-AF38B411E3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7593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EEA90-197E-479D-89C5-AF38B411E332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6554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EEA90-197E-479D-89C5-AF38B411E332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7021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450875" y="653143"/>
            <a:ext cx="1994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EE78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PRESENTS</a:t>
            </a:r>
          </a:p>
        </p:txBody>
      </p:sp>
      <p:grpSp>
        <p:nvGrpSpPr>
          <p:cNvPr id="38" name="Group 37"/>
          <p:cNvGrpSpPr/>
          <p:nvPr userDrawn="1"/>
        </p:nvGrpSpPr>
        <p:grpSpPr>
          <a:xfrm>
            <a:off x="1100097" y="3208333"/>
            <a:ext cx="2509200" cy="2507576"/>
            <a:chOff x="1118723" y="2803638"/>
            <a:chExt cx="2509200" cy="2507576"/>
          </a:xfrm>
        </p:grpSpPr>
        <p:sp>
          <p:nvSpPr>
            <p:cNvPr id="45" name="Donut 44"/>
            <p:cNvSpPr/>
            <p:nvPr/>
          </p:nvSpPr>
          <p:spPr>
            <a:xfrm>
              <a:off x="1118723" y="2803638"/>
              <a:ext cx="2509200" cy="2507576"/>
            </a:xfrm>
            <a:prstGeom prst="donut">
              <a:avLst>
                <a:gd name="adj" fmla="val 12578"/>
              </a:avLst>
            </a:prstGeom>
            <a:solidFill>
              <a:srgbClr val="EE78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46" name="Donut 45"/>
            <p:cNvSpPr/>
            <p:nvPr userDrawn="1"/>
          </p:nvSpPr>
          <p:spPr>
            <a:xfrm>
              <a:off x="2751493" y="2892222"/>
              <a:ext cx="597600" cy="597251"/>
            </a:xfrm>
            <a:prstGeom prst="don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oup 5"/>
          <p:cNvGrpSpPr/>
          <p:nvPr userDrawn="1"/>
        </p:nvGrpSpPr>
        <p:grpSpPr>
          <a:xfrm>
            <a:off x="2789662" y="2387111"/>
            <a:ext cx="6794516" cy="742723"/>
            <a:chOff x="4407088" y="2403969"/>
            <a:chExt cx="4839931" cy="742723"/>
          </a:xfrm>
        </p:grpSpPr>
        <p:sp>
          <p:nvSpPr>
            <p:cNvPr id="41" name="Rectangle 40"/>
            <p:cNvSpPr/>
            <p:nvPr/>
          </p:nvSpPr>
          <p:spPr>
            <a:xfrm>
              <a:off x="4407088" y="2403971"/>
              <a:ext cx="3232768" cy="525767"/>
            </a:xfrm>
            <a:prstGeom prst="rect">
              <a:avLst/>
            </a:prstGeom>
            <a:solidFill>
              <a:srgbClr val="0495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2" name="Flowchart: Card 25"/>
            <p:cNvSpPr/>
            <p:nvPr/>
          </p:nvSpPr>
          <p:spPr>
            <a:xfrm rot="10800000" flipH="1">
              <a:off x="7406537" y="2403969"/>
              <a:ext cx="1740185" cy="525767"/>
            </a:xfrm>
            <a:custGeom>
              <a:avLst/>
              <a:gdLst>
                <a:gd name="connsiteX0" fmla="*/ 0 w 10000"/>
                <a:gd name="connsiteY0" fmla="*/ 2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43 w 10000"/>
                <a:gd name="connsiteY0" fmla="*/ 9813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43 w 10000"/>
                <a:gd name="connsiteY5" fmla="*/ 9813 h 10000"/>
                <a:gd name="connsiteX0" fmla="*/ 43 w 10000"/>
                <a:gd name="connsiteY0" fmla="*/ 9813 h 10000"/>
                <a:gd name="connsiteX1" fmla="*/ 689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43 w 10000"/>
                <a:gd name="connsiteY5" fmla="*/ 981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00">
                  <a:moveTo>
                    <a:pt x="43" y="9813"/>
                  </a:moveTo>
                  <a:cubicBezTo>
                    <a:pt x="258" y="6542"/>
                    <a:pt x="474" y="3271"/>
                    <a:pt x="689" y="0"/>
                  </a:cubicBez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cubicBezTo>
                    <a:pt x="14" y="9938"/>
                    <a:pt x="29" y="9875"/>
                    <a:pt x="43" y="9813"/>
                  </a:cubicBezTo>
                  <a:close/>
                </a:path>
              </a:pathLst>
            </a:custGeom>
            <a:solidFill>
              <a:srgbClr val="FF9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407088" y="2500361"/>
              <a:ext cx="29994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800" dirty="0">
                  <a:solidFill>
                    <a:schemeClr val="bg1"/>
                  </a:solidFill>
                  <a:latin typeface="Segoe UI" panose="020B0502040204020203" pitchFamily="34" charset="0"/>
                  <a:ea typeface="Lato" panose="020F0502020204030203" pitchFamily="34" charset="0"/>
                  <a:cs typeface="Segoe UI" panose="020B0502040204020203" pitchFamily="34" charset="0"/>
                </a:rPr>
                <a:t>PSG College of Technology, Coimbatore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406537" y="2482187"/>
              <a:ext cx="1840482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solidFill>
                    <a:schemeClr val="bg1"/>
                  </a:solidFill>
                  <a:latin typeface="Segoe UI" panose="020B0502040204020203" pitchFamily="34" charset="0"/>
                  <a:ea typeface="Lato" panose="020F0502020204030203" pitchFamily="34" charset="0"/>
                  <a:cs typeface="Segoe UI" panose="020B0502040204020203" pitchFamily="34" charset="0"/>
                </a:rPr>
                <a:t>September 9, 2017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2" y="285596"/>
            <a:ext cx="2683310" cy="353856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1100097" y="1600727"/>
            <a:ext cx="97587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rgbClr val="666666"/>
                </a:solidFill>
                <a:latin typeface="+mj-lt"/>
                <a:cs typeface="Arial" panose="020B0604020202020204" pitchFamily="34" charset="0"/>
              </a:rPr>
              <a:t>*.ai Bootcamp</a:t>
            </a:r>
            <a:r>
              <a:rPr lang="en-IN" sz="4000" b="1" baseline="0" dirty="0">
                <a:solidFill>
                  <a:srgbClr val="666666"/>
                </a:solidFill>
                <a:latin typeface="+mj-lt"/>
                <a:cs typeface="Arial" panose="020B0604020202020204" pitchFamily="34" charset="0"/>
              </a:rPr>
              <a:t> 2017</a:t>
            </a:r>
            <a:endParaRPr lang="en-IN" sz="4000" b="1" dirty="0">
              <a:solidFill>
                <a:srgbClr val="666666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43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D173E30-8D43-43BA-9C8B-0C6B0D93C555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3" name="Title 12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349" y="146761"/>
            <a:ext cx="1394902" cy="1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356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349" y="146761"/>
            <a:ext cx="1394902" cy="1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64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349" y="146761"/>
            <a:ext cx="1394902" cy="1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12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t>‹#›</a:t>
            </a:fld>
            <a:endParaRPr lang="en-IN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349" y="146761"/>
            <a:ext cx="1394902" cy="1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49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349" y="146761"/>
            <a:ext cx="1394902" cy="1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34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t>‹#›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349" y="146761"/>
            <a:ext cx="1394902" cy="1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410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349" y="146761"/>
            <a:ext cx="1394902" cy="1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95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349" y="146761"/>
            <a:ext cx="1394902" cy="1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96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4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87606"/>
            <a:ext cx="10515600" cy="4689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D173E30-8D43-43BA-9C8B-0C6B0D93C55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1016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896445" y="3447041"/>
            <a:ext cx="8157009" cy="1754328"/>
            <a:chOff x="3917475" y="3521435"/>
            <a:chExt cx="8157009" cy="1754328"/>
          </a:xfrm>
        </p:grpSpPr>
        <p:sp>
          <p:nvSpPr>
            <p:cNvPr id="6" name="TextBox 5"/>
            <p:cNvSpPr txBox="1"/>
            <p:nvPr/>
          </p:nvSpPr>
          <p:spPr>
            <a:xfrm>
              <a:off x="3917475" y="4229322"/>
              <a:ext cx="59826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b="1" dirty="0">
                  <a:solidFill>
                    <a:srgbClr val="505050"/>
                  </a:solidFill>
                  <a:ea typeface="Lato" panose="020F0502020204030203" pitchFamily="34" charset="0"/>
                  <a:cs typeface="Segoe UI" panose="020B0502040204020203" pitchFamily="34" charset="0"/>
                </a:rPr>
                <a:t>Umamaheswaran (UMW360)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17475" y="4875653"/>
              <a:ext cx="73270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rgbClr val="505050"/>
                  </a:solidFill>
                  <a:ea typeface="Lato" panose="020F0502020204030203" pitchFamily="34" charset="0"/>
                  <a:cs typeface="Segoe UI" panose="020B0502040204020203" pitchFamily="34" charset="0"/>
                </a:rPr>
                <a:t>BizTalk360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917475" y="3521435"/>
              <a:ext cx="81570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600" b="1" dirty="0">
                  <a:solidFill>
                    <a:srgbClr val="505050"/>
                  </a:solidFill>
                  <a:ea typeface="Lato" panose="020F0502020204030203" pitchFamily="34" charset="0"/>
                  <a:cs typeface="Segoe UI" panose="020B0502040204020203" pitchFamily="34" charset="0"/>
                </a:rPr>
                <a:t>Introduction to Azure Bot Framework</a:t>
              </a:r>
            </a:p>
          </p:txBody>
        </p:sp>
      </p:grpSp>
      <p:pic>
        <p:nvPicPr>
          <p:cNvPr id="1028" name="Picture 4" descr="https://www.techmeet360.com/wp-content/uploads/2017/07/umamaheswara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82"/>
          <a:stretch/>
        </p:blipFill>
        <p:spPr bwMode="auto">
          <a:xfrm>
            <a:off x="1598840" y="3666115"/>
            <a:ext cx="1558689" cy="1562400"/>
          </a:xfrm>
          <a:prstGeom prst="flowChartConnector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471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10</a:t>
            </a:fld>
            <a:endParaRPr lang="en-I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they live?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376" y="4380302"/>
            <a:ext cx="1600200" cy="160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329" y="4408611"/>
            <a:ext cx="1600200" cy="1607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199" y="4285881"/>
            <a:ext cx="1593507" cy="1586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726" y="1636648"/>
            <a:ext cx="1600200" cy="1600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506" y="1636648"/>
            <a:ext cx="1600200" cy="1600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981" y="1636648"/>
            <a:ext cx="1600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49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487606"/>
            <a:ext cx="5634789" cy="4689357"/>
          </a:xfrm>
        </p:spPr>
        <p:txBody>
          <a:bodyPr/>
          <a:lstStyle/>
          <a:p>
            <a:r>
              <a:rPr lang="en-US" dirty="0"/>
              <a:t>Bot framework SDK for .NET</a:t>
            </a:r>
          </a:p>
          <a:p>
            <a:r>
              <a:rPr lang="en-US" dirty="0"/>
              <a:t>Bot framework SDK for node.js</a:t>
            </a:r>
          </a:p>
          <a:p>
            <a:r>
              <a:rPr lang="en-US" dirty="0"/>
              <a:t>Emulator</a:t>
            </a:r>
          </a:p>
          <a:p>
            <a:r>
              <a:rPr lang="en-US" dirty="0"/>
              <a:t>Azure(or any website) for hosting</a:t>
            </a:r>
          </a:p>
          <a:p>
            <a:r>
              <a:rPr lang="en-US" dirty="0"/>
              <a:t>Registration portal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11</a:t>
            </a:fld>
            <a:endParaRPr lang="en-I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1269242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8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12</a:t>
            </a:fld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1232"/>
            <a:ext cx="12192001" cy="693923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39579" y="4205019"/>
            <a:ext cx="5826759" cy="899665"/>
          </a:xfrm>
        </p:spPr>
        <p:txBody>
          <a:bodyPr>
            <a:normAutofit fontScale="90000"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9578" y="5208808"/>
            <a:ext cx="711278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chemeClr val="bg1"/>
                </a:solidFill>
              </a:rPr>
              <a:t>A greeting bot in C# &amp; node.js</a:t>
            </a:r>
          </a:p>
        </p:txBody>
      </p:sp>
    </p:spTree>
    <p:extLst>
      <p:ext uri="{BB962C8B-B14F-4D97-AF65-F5344CB8AC3E}">
        <p14:creationId xmlns:p14="http://schemas.microsoft.com/office/powerpoint/2010/main" val="1347105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13</a:t>
            </a:fld>
            <a:endParaRPr lang="en-I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Cognitive Services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036710"/>
              </p:ext>
            </p:extLst>
          </p:nvPr>
        </p:nvGraphicFramePr>
        <p:xfrm>
          <a:off x="0" y="1291192"/>
          <a:ext cx="2473036" cy="55668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73036">
                  <a:extLst>
                    <a:ext uri="{9D8B030D-6E8A-4147-A177-3AD203B41FA5}">
                      <a16:colId xmlns:a16="http://schemas.microsoft.com/office/drawing/2014/main" val="3175628229"/>
                    </a:ext>
                  </a:extLst>
                </a:gridCol>
              </a:tblGrid>
              <a:tr h="6958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588671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Computer Vision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421092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Content Moderator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613043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Emotion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844905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413246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Video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791817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689115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9961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4087196"/>
              </p:ext>
            </p:extLst>
          </p:nvPr>
        </p:nvGraphicFramePr>
        <p:xfrm>
          <a:off x="2473036" y="1291192"/>
          <a:ext cx="2473036" cy="5566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3036">
                  <a:extLst>
                    <a:ext uri="{9D8B030D-6E8A-4147-A177-3AD203B41FA5}">
                      <a16:colId xmlns:a16="http://schemas.microsoft.com/office/drawing/2014/main" val="3175628229"/>
                    </a:ext>
                  </a:extLst>
                </a:gridCol>
              </a:tblGrid>
              <a:tr h="6958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SPEECH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588671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Bing</a:t>
                      </a:r>
                      <a:r>
                        <a:rPr lang="en-US" baseline="0" dirty="0"/>
                        <a:t> Speech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421092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Custom Speech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613043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Service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844905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Speaker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413246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Recognition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791817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689115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9961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433445"/>
              </p:ext>
            </p:extLst>
          </p:nvPr>
        </p:nvGraphicFramePr>
        <p:xfrm>
          <a:off x="4856299" y="1293911"/>
          <a:ext cx="2473036" cy="55668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73036">
                  <a:extLst>
                    <a:ext uri="{9D8B030D-6E8A-4147-A177-3AD203B41FA5}">
                      <a16:colId xmlns:a16="http://schemas.microsoft.com/office/drawing/2014/main" val="3175628229"/>
                    </a:ext>
                  </a:extLst>
                </a:gridCol>
              </a:tblGrid>
              <a:tr h="6958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LANGUAGE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588671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Bing</a:t>
                      </a:r>
                      <a:r>
                        <a:rPr lang="en-US" baseline="0" dirty="0"/>
                        <a:t> Spell Check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421092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Language Understanding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613043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Linguistic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844905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Text Analytics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413246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Translator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791817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 err="1"/>
                        <a:t>WebLM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689115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9961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987144"/>
              </p:ext>
            </p:extLst>
          </p:nvPr>
        </p:nvGraphicFramePr>
        <p:xfrm>
          <a:off x="7329335" y="1291192"/>
          <a:ext cx="2473036" cy="556680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73036">
                  <a:extLst>
                    <a:ext uri="{9D8B030D-6E8A-4147-A177-3AD203B41FA5}">
                      <a16:colId xmlns:a16="http://schemas.microsoft.com/office/drawing/2014/main" val="3175628229"/>
                    </a:ext>
                  </a:extLst>
                </a:gridCol>
              </a:tblGrid>
              <a:tr h="6958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KNOWLEDGE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588671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Academic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421092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Entity</a:t>
                      </a:r>
                      <a:r>
                        <a:rPr lang="en-US" baseline="0" dirty="0"/>
                        <a:t> linking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613043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Knowledge Exploration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844905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 err="1"/>
                        <a:t>QnA</a:t>
                      </a:r>
                      <a:r>
                        <a:rPr lang="en-US" dirty="0"/>
                        <a:t> Maker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413246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Recommendations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791817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689115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996103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345390"/>
              </p:ext>
            </p:extLst>
          </p:nvPr>
        </p:nvGraphicFramePr>
        <p:xfrm>
          <a:off x="9802371" y="1291192"/>
          <a:ext cx="2473036" cy="556680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73036">
                  <a:extLst>
                    <a:ext uri="{9D8B030D-6E8A-4147-A177-3AD203B41FA5}">
                      <a16:colId xmlns:a16="http://schemas.microsoft.com/office/drawing/2014/main" val="3175628229"/>
                    </a:ext>
                  </a:extLst>
                </a:gridCol>
              </a:tblGrid>
              <a:tr h="6958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SEARCH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588671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Bing Autosuggest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421092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Bing Image Search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613043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Bing News Search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844905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Bing Video Search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413246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r>
                        <a:rPr lang="en-US" dirty="0"/>
                        <a:t>Bing Web</a:t>
                      </a:r>
                      <a:r>
                        <a:rPr lang="en-US" baseline="0" dirty="0"/>
                        <a:t> Search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791817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689115"/>
                  </a:ext>
                </a:extLst>
              </a:tr>
              <a:tr h="6958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9961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562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2334126"/>
            <a:ext cx="10515600" cy="3842837"/>
          </a:xfrm>
        </p:spPr>
        <p:txBody>
          <a:bodyPr/>
          <a:lstStyle/>
          <a:p>
            <a:pPr marL="571500" indent="-571500"/>
            <a:r>
              <a:rPr lang="en-US" dirty="0"/>
              <a:t>For an app, LUIS deals in a number of “Intents“ &amp; “Entities”</a:t>
            </a:r>
          </a:p>
          <a:p>
            <a:pPr marL="571500" indent="-571500"/>
            <a:r>
              <a:rPr lang="en-US" dirty="0"/>
              <a:t>Trained with a number of “Utterances” for each intent with Entity placement.</a:t>
            </a:r>
          </a:p>
          <a:p>
            <a:pPr marL="571500" indent="-571500"/>
            <a:r>
              <a:rPr lang="en-US" dirty="0"/>
              <a:t>Determines with a degree of confidence which intent was meant from a given phrase</a:t>
            </a:r>
          </a:p>
          <a:p>
            <a:pPr marL="571500" indent="-571500"/>
            <a:r>
              <a:rPr lang="en-US" dirty="0"/>
              <a:t>Provides the Intent and extracted Entities to application</a:t>
            </a:r>
          </a:p>
          <a:p>
            <a:pPr marL="571500" indent="-571500"/>
            <a:r>
              <a:rPr lang="en-US" dirty="0"/>
              <a:t>Developer can see stats on Intents selected by LUIS over time and can guide the training based on actual user utterances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14</a:t>
            </a:fld>
            <a:endParaRPr lang="en-I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70230" y="1383452"/>
            <a:ext cx="686867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“Language Understanding Intelligence Services”</a:t>
            </a:r>
          </a:p>
        </p:txBody>
      </p:sp>
    </p:spTree>
    <p:extLst>
      <p:ext uri="{BB962C8B-B14F-4D97-AF65-F5344CB8AC3E}">
        <p14:creationId xmlns:p14="http://schemas.microsoft.com/office/powerpoint/2010/main" val="3847272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t>15</a:t>
            </a:fld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1232"/>
            <a:ext cx="12192001" cy="6939231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39579" y="4205019"/>
            <a:ext cx="5826759" cy="8996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6600" b="1">
                <a:solidFill>
                  <a:schemeClr val="bg1"/>
                </a:solidFill>
              </a:rPr>
              <a:t>Demo</a:t>
            </a:r>
            <a:endParaRPr lang="en-US" sz="66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9578" y="5208808"/>
            <a:ext cx="711278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chemeClr val="bg1"/>
                </a:solidFill>
              </a:rPr>
              <a:t>Bot + Cognitive services</a:t>
            </a:r>
          </a:p>
        </p:txBody>
      </p:sp>
    </p:spTree>
    <p:extLst>
      <p:ext uri="{BB962C8B-B14F-4D97-AF65-F5344CB8AC3E}">
        <p14:creationId xmlns:p14="http://schemas.microsoft.com/office/powerpoint/2010/main" val="138387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t>16</a:t>
            </a:fld>
            <a:endParaRPr lang="en-IN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69240" y="289511"/>
            <a:ext cx="5826759" cy="8996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269240" y="1189176"/>
            <a:ext cx="11494392" cy="35825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/>
            <a:r>
              <a:rPr lang="en-US" sz="3200"/>
              <a:t>Messaging has become a dominate for of communication</a:t>
            </a:r>
          </a:p>
          <a:p>
            <a:pPr marL="571500" indent="-571500"/>
            <a:r>
              <a:rPr lang="en-US" sz="3200"/>
              <a:t>There a significant cost saving, efficiency and user connection benefits to using bots</a:t>
            </a:r>
          </a:p>
          <a:p>
            <a:pPr marL="571500" indent="-571500"/>
            <a:r>
              <a:rPr lang="en-US" sz="3200"/>
              <a:t>The bot framework enables bots to be built in several languages, be hosted in many places and appear in many channels</a:t>
            </a:r>
          </a:p>
          <a:p>
            <a:pPr marL="571500" indent="-571500"/>
            <a:r>
              <a:rPr lang="en-US" sz="3200"/>
              <a:t>Cognitive services bring significant power to the framework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70188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t>17</a:t>
            </a:fld>
            <a:endParaRPr lang="en-IN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69240" y="289511"/>
            <a:ext cx="5826759" cy="8996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/>
              <a:t>Resources</a:t>
            </a:r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269240" y="2031817"/>
            <a:ext cx="8652338" cy="19344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dev.botframework.com</a:t>
            </a:r>
          </a:p>
          <a:p>
            <a:r>
              <a:rPr lang="en-US"/>
              <a:t>microsoft.com/cognitive-services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4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39384"/>
            <a:ext cx="10515600" cy="904117"/>
          </a:xfrm>
        </p:spPr>
        <p:txBody>
          <a:bodyPr/>
          <a:lstStyle/>
          <a:p>
            <a:r>
              <a:rPr lang="en-US" dirty="0"/>
              <a:t>Conversation as a platform - </a:t>
            </a:r>
            <a:r>
              <a:rPr lang="en-US" dirty="0" err="1"/>
              <a:t>CaaP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6419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487606"/>
            <a:ext cx="4198033" cy="4689357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Monthly active users of the top 4 messaging apps surpassed monthly active social network app users in Q1 2015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3</a:t>
            </a:fld>
            <a:endParaRPr lang="en-I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Messaging is King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233" y="1172835"/>
            <a:ext cx="7148734" cy="568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935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just search query results</a:t>
            </a:r>
          </a:p>
          <a:p>
            <a:r>
              <a:rPr lang="en-US" dirty="0"/>
              <a:t>Act as agent for user</a:t>
            </a:r>
          </a:p>
          <a:p>
            <a:r>
              <a:rPr lang="en-US" dirty="0"/>
              <a:t>Translate user intent</a:t>
            </a:r>
          </a:p>
          <a:p>
            <a:r>
              <a:rPr lang="en-US" dirty="0"/>
              <a:t>Perform actions</a:t>
            </a:r>
          </a:p>
          <a:p>
            <a:r>
              <a:rPr lang="en-US" dirty="0"/>
              <a:t>Combine data from multiple sources</a:t>
            </a:r>
          </a:p>
          <a:p>
            <a:r>
              <a:rPr lang="en-US" dirty="0"/>
              <a:t>Maintain dialog context</a:t>
            </a:r>
          </a:p>
          <a:p>
            <a:r>
              <a:rPr lang="en-US" dirty="0"/>
              <a:t>May exhibit personality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4</a:t>
            </a:fld>
            <a:endParaRPr lang="en-I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 or not?</a:t>
            </a:r>
          </a:p>
        </p:txBody>
      </p:sp>
    </p:spTree>
    <p:extLst>
      <p:ext uri="{BB962C8B-B14F-4D97-AF65-F5344CB8AC3E}">
        <p14:creationId xmlns:p14="http://schemas.microsoft.com/office/powerpoint/2010/main" val="365326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t>5</a:t>
            </a:fld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1232"/>
            <a:ext cx="12192001" cy="693923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39579" y="4205019"/>
            <a:ext cx="5826759" cy="8996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6600" b="1">
                <a:solidFill>
                  <a:schemeClr val="bg1"/>
                </a:solidFill>
              </a:rPr>
              <a:t>Demo</a:t>
            </a:r>
            <a:endParaRPr lang="en-US" sz="66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579" y="5208808"/>
            <a:ext cx="5520894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chemeClr val="bg1"/>
                </a:solidFill>
              </a:rPr>
              <a:t>Fun with a Skype bot</a:t>
            </a:r>
          </a:p>
        </p:txBody>
      </p:sp>
    </p:spTree>
    <p:extLst>
      <p:ext uri="{BB962C8B-B14F-4D97-AF65-F5344CB8AC3E}">
        <p14:creationId xmlns:p14="http://schemas.microsoft.com/office/powerpoint/2010/main" val="2450369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6</a:t>
            </a:fld>
            <a:endParaRPr lang="en-I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200" y="1799973"/>
            <a:ext cx="4300022" cy="169221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65% of smart phone owners already use voice assistants on their phone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8200" y="3791215"/>
            <a:ext cx="4466216" cy="203440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80% of executives believe artificial intelligence improves worker performance and create jobs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04416" y="1799973"/>
            <a:ext cx="6049384" cy="12926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By 2018, at least 50% of the newest versions of enterprise software products will include some 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CaaP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-based capabilities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16089" y="3937130"/>
            <a:ext cx="6049384" cy="12926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By 2020, at least 80% of new enterprise application releases will make reasonably strong use of chat bots</a:t>
            </a:r>
          </a:p>
        </p:txBody>
      </p:sp>
    </p:spTree>
    <p:extLst>
      <p:ext uri="{BB962C8B-B14F-4D97-AF65-F5344CB8AC3E}">
        <p14:creationId xmlns:p14="http://schemas.microsoft.com/office/powerpoint/2010/main" val="359637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/>
            <a:r>
              <a:rPr lang="en-US" dirty="0"/>
              <a:t>Engage with the chat-generation</a:t>
            </a:r>
          </a:p>
          <a:p>
            <a:pPr marL="571500" indent="-571500"/>
            <a:r>
              <a:rPr lang="en-US" dirty="0"/>
              <a:t>Lowered business cost to serve internally and externally</a:t>
            </a:r>
          </a:p>
          <a:p>
            <a:pPr marL="571500" indent="-571500"/>
            <a:r>
              <a:rPr lang="en-US" dirty="0"/>
              <a:t>Improved resource focus on other tasks</a:t>
            </a:r>
          </a:p>
          <a:p>
            <a:pPr marL="571500" indent="-571500"/>
            <a:r>
              <a:rPr lang="en-US" dirty="0"/>
              <a:t>More quickly connect users with information and services</a:t>
            </a:r>
          </a:p>
          <a:p>
            <a:pPr marL="571500" indent="-571500"/>
            <a:r>
              <a:rPr lang="en-US" dirty="0"/>
              <a:t>Act as a friendly navigator for legacy or cumbersome data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7</a:t>
            </a:fld>
            <a:endParaRPr lang="en-I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Benefits</a:t>
            </a:r>
          </a:p>
        </p:txBody>
      </p:sp>
    </p:spTree>
    <p:extLst>
      <p:ext uri="{BB962C8B-B14F-4D97-AF65-F5344CB8AC3E}">
        <p14:creationId xmlns:p14="http://schemas.microsoft.com/office/powerpoint/2010/main" val="3287742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8</a:t>
            </a:fld>
            <a:endParaRPr lang="en-I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Industry Momentum</a:t>
            </a:r>
          </a:p>
        </p:txBody>
      </p:sp>
      <p:sp>
        <p:nvSpPr>
          <p:cNvPr id="5" name="Oval 4"/>
          <p:cNvSpPr/>
          <p:nvPr/>
        </p:nvSpPr>
        <p:spPr bwMode="auto">
          <a:xfrm>
            <a:off x="617617" y="1539032"/>
            <a:ext cx="2011680" cy="201168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800 M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636906" y="4344670"/>
            <a:ext cx="2011680" cy="201168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55,000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6223464" y="1539032"/>
            <a:ext cx="2011680" cy="201168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67,000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6223464" y="4344670"/>
            <a:ext cx="2011680" cy="201168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15,000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29297" y="1652965"/>
            <a:ext cx="3728925" cy="16250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Monthly active WeChat users,200M with credit cards linked to their accounts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44445" y="1871430"/>
            <a:ext cx="3415888" cy="12926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Developers on Microsoft Bot Framework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44445" y="4870378"/>
            <a:ext cx="3415888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Skills in the amazon Alexa store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29297" y="4731290"/>
            <a:ext cx="3415888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Bot developers on Facebook</a:t>
            </a:r>
          </a:p>
        </p:txBody>
      </p:sp>
    </p:spTree>
    <p:extLst>
      <p:ext uri="{BB962C8B-B14F-4D97-AF65-F5344CB8AC3E}">
        <p14:creationId xmlns:p14="http://schemas.microsoft.com/office/powerpoint/2010/main" val="1316528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9</a:t>
            </a:fld>
            <a:endParaRPr lang="en-I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Expedia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430" y="1545846"/>
            <a:ext cx="257175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51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Montserrat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E81F81DC5BEF84096615F0BA9929F51" ma:contentTypeVersion="2" ma:contentTypeDescription="Create a new document." ma:contentTypeScope="" ma:versionID="0a5f5797e8191b0eb0c5e3098c4ac85f">
  <xsd:schema xmlns:xsd="http://www.w3.org/2001/XMLSchema" xmlns:xs="http://www.w3.org/2001/XMLSchema" xmlns:p="http://schemas.microsoft.com/office/2006/metadata/properties" xmlns:ns2="6572b90b-9a27-40e9-bbdc-d32d2d31ad39" targetNamespace="http://schemas.microsoft.com/office/2006/metadata/properties" ma:root="true" ma:fieldsID="f46122011700eca45fa8c383875aacad" ns2:_="">
    <xsd:import namespace="6572b90b-9a27-40e9-bbdc-d32d2d31ad3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72b90b-9a27-40e9-bbdc-d32d2d31ad3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571132C-3358-4741-BAB2-A58FBA82061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572b90b-9a27-40e9-bbdc-d32d2d31ad3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7F3881-6EB3-4E38-8DD5-FEAF14887EA9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6572b90b-9a27-40e9-bbdc-d32d2d31ad39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93D9159-1EB3-42F9-9A64-6E020058765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1608</TotalTime>
  <Words>483</Words>
  <Application>Microsoft Office PowerPoint</Application>
  <PresentationFormat>Widescreen</PresentationFormat>
  <Paragraphs>119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Lato</vt:lpstr>
      <vt:lpstr>Arial</vt:lpstr>
      <vt:lpstr>Montserrat</vt:lpstr>
      <vt:lpstr>Segoe UI</vt:lpstr>
      <vt:lpstr>Office Theme</vt:lpstr>
      <vt:lpstr>PowerPoint Presentation</vt:lpstr>
      <vt:lpstr>Conversation as a platform - CaaP</vt:lpstr>
      <vt:lpstr>Messaging is King</vt:lpstr>
      <vt:lpstr>Bot or not?</vt:lpstr>
      <vt:lpstr>PowerPoint Presentation</vt:lpstr>
      <vt:lpstr>Forecasts</vt:lpstr>
      <vt:lpstr>Potential Benefits</vt:lpstr>
      <vt:lpstr>Industry Momentum</vt:lpstr>
      <vt:lpstr>Expedia</vt:lpstr>
      <vt:lpstr>Where do they live?</vt:lpstr>
      <vt:lpstr>Tools</vt:lpstr>
      <vt:lpstr>Demo</vt:lpstr>
      <vt:lpstr>The Cognitive Services</vt:lpstr>
      <vt:lpstr>LUIS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Sriram Hariharan</dc:creator>
  <cp:lastModifiedBy>Umamaheswaran Manivannan</cp:lastModifiedBy>
  <cp:revision>100</cp:revision>
  <dcterms:created xsi:type="dcterms:W3CDTF">2016-04-19T12:30:53Z</dcterms:created>
  <dcterms:modified xsi:type="dcterms:W3CDTF">2017-09-20T15:59:38Z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0x0101001E81F81DC5BEF84096615F0BA9929F51</vt:lpwstr>
  </property>
</Properties>
</file>